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813" r:id="rId4"/>
  </p:sldMasterIdLst>
  <p:notesMasterIdLst>
    <p:notesMasterId r:id="rId9"/>
  </p:notesMasterIdLst>
  <p:handoutMasterIdLst>
    <p:handoutMasterId r:id="rId10"/>
  </p:handoutMasterIdLst>
  <p:sldIdLst>
    <p:sldId id="1155" r:id="rId5"/>
    <p:sldId id="1159" r:id="rId6"/>
    <p:sldId id="1160" r:id="rId7"/>
    <p:sldId id="1161" r:id="rId8"/>
  </p:sldIdLst>
  <p:sldSz cx="9907588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ozza magdy" initials="pm" lastIdx="1" clrIdx="0">
    <p:extLst>
      <p:ext uri="{19B8F6BF-5375-455C-9EA6-DF929625EA0E}">
        <p15:presenceInfo xmlns:p15="http://schemas.microsoft.com/office/powerpoint/2012/main" userId="ac1ce3788096011b" providerId="Windows Live"/>
      </p:ext>
    </p:extLst>
  </p:cmAuthor>
  <p:cmAuthor id="2" name="momen elshamy" initials="me" lastIdx="5" clrIdx="1">
    <p:extLst>
      <p:ext uri="{19B8F6BF-5375-455C-9EA6-DF929625EA0E}">
        <p15:presenceInfo xmlns:p15="http://schemas.microsoft.com/office/powerpoint/2012/main" userId="ad31ee44aa240ec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B533"/>
    <a:srgbClr val="D4F2FD"/>
    <a:srgbClr val="D3F2FC"/>
    <a:srgbClr val="5DBBEA"/>
    <a:srgbClr val="0B6BB0"/>
    <a:srgbClr val="9D642F"/>
    <a:srgbClr val="FF77B0"/>
    <a:srgbClr val="EF4D7F"/>
    <a:srgbClr val="3CADA6"/>
    <a:srgbClr val="1A2D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15"/>
    <p:restoredTop sz="94049" autoAdjust="0"/>
  </p:normalViewPr>
  <p:slideViewPr>
    <p:cSldViewPr snapToGrid="0" snapToObjects="1">
      <p:cViewPr varScale="1">
        <p:scale>
          <a:sx n="65" d="100"/>
          <a:sy n="65" d="100"/>
        </p:scale>
        <p:origin x="1360" y="60"/>
      </p:cViewPr>
      <p:guideLst/>
    </p:cSldViewPr>
  </p:slideViewPr>
  <p:outlineViewPr>
    <p:cViewPr>
      <p:scale>
        <a:sx n="33" d="100"/>
        <a:sy n="33" d="100"/>
      </p:scale>
      <p:origin x="0" y="-126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20" d="100"/>
          <a:sy n="120" d="100"/>
        </p:scale>
        <p:origin x="389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A8F9FB4-646E-09D1-1CC4-08137F9267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370A57-78C5-EE29-7452-E26CCE7116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2DE9F-BA2D-9B4B-9E47-8DB6EDE4FF20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1A98FE-8B1A-3A41-A40B-3220B872C79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5D3B74-DE3E-8322-5C05-76916E8F98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C83FF-068B-9346-BF57-6CA81662C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229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E95ED-00FE-AF46-85DE-8E5B7C8DA4EB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7B16A9-594D-E044-BF05-932AC9E199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764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C3B5D8-7FF4-FE9F-B89B-77A8B074656E}"/>
              </a:ext>
            </a:extLst>
          </p:cNvPr>
          <p:cNvSpPr/>
          <p:nvPr userDrawn="1"/>
        </p:nvSpPr>
        <p:spPr>
          <a:xfrm>
            <a:off x="0" y="1"/>
            <a:ext cx="9907588" cy="6857999"/>
          </a:xfrm>
          <a:prstGeom prst="rect">
            <a:avLst/>
          </a:prstGeom>
          <a:solidFill>
            <a:srgbClr val="1A2D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</p:spTree>
    <p:extLst>
      <p:ext uri="{BB962C8B-B14F-4D97-AF65-F5344CB8AC3E}">
        <p14:creationId xmlns:p14="http://schemas.microsoft.com/office/powerpoint/2010/main" val="507712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Timetable - Blan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A00F225-7A11-3AE1-15A0-A2368AEF864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0815" y="110461"/>
            <a:ext cx="5158023" cy="76874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7C470F-76EE-60B5-DC18-41CEBF0D6A3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4804" y="6060023"/>
            <a:ext cx="1892707" cy="6285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6EA8F9D-EC1B-7C26-C958-5DA5ED8A245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452558" y="6045284"/>
            <a:ext cx="1026544" cy="642634"/>
          </a:xfrm>
          <a:prstGeom prst="rect">
            <a:avLst/>
          </a:prstGeom>
        </p:spPr>
      </p:pic>
      <p:sp>
        <p:nvSpPr>
          <p:cNvPr id="9" name="Parallelogram 8">
            <a:extLst>
              <a:ext uri="{FF2B5EF4-FFF2-40B4-BE49-F238E27FC236}">
                <a16:creationId xmlns:a16="http://schemas.microsoft.com/office/drawing/2014/main" id="{94C39971-171A-C9BD-AEA3-B8726B706806}"/>
              </a:ext>
            </a:extLst>
          </p:cNvPr>
          <p:cNvSpPr/>
          <p:nvPr userDrawn="1"/>
        </p:nvSpPr>
        <p:spPr>
          <a:xfrm>
            <a:off x="6176114" y="-1"/>
            <a:ext cx="2308667" cy="769557"/>
          </a:xfrm>
          <a:prstGeom prst="parallelogram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18C99A-80F1-29C7-69C2-9F96C1A698EC}"/>
              </a:ext>
            </a:extLst>
          </p:cNvPr>
          <p:cNvSpPr/>
          <p:nvPr userDrawn="1"/>
        </p:nvSpPr>
        <p:spPr>
          <a:xfrm>
            <a:off x="6659745" y="-1"/>
            <a:ext cx="3247843" cy="768743"/>
          </a:xfrm>
          <a:prstGeom prst="rect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4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Timetable - Blan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allelogram 2">
            <a:extLst>
              <a:ext uri="{FF2B5EF4-FFF2-40B4-BE49-F238E27FC236}">
                <a16:creationId xmlns:a16="http://schemas.microsoft.com/office/drawing/2014/main" id="{7F2A709F-C7F4-AF1A-13AB-43DE18D51640}"/>
              </a:ext>
            </a:extLst>
          </p:cNvPr>
          <p:cNvSpPr/>
          <p:nvPr userDrawn="1"/>
        </p:nvSpPr>
        <p:spPr>
          <a:xfrm>
            <a:off x="6176114" y="-1"/>
            <a:ext cx="2308667" cy="769557"/>
          </a:xfrm>
          <a:prstGeom prst="parallelogram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7766CC-6557-A06A-1FBF-3563229C1038}"/>
              </a:ext>
            </a:extLst>
          </p:cNvPr>
          <p:cNvSpPr/>
          <p:nvPr userDrawn="1"/>
        </p:nvSpPr>
        <p:spPr>
          <a:xfrm>
            <a:off x="6659745" y="-1"/>
            <a:ext cx="3247843" cy="768743"/>
          </a:xfrm>
          <a:prstGeom prst="rect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ACA858-3921-AE9F-4E07-CC0640E2F78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0814" y="110461"/>
            <a:ext cx="5158024" cy="76874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55D0920-5042-ABDC-9E68-E7863884107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4804" y="6060023"/>
            <a:ext cx="1892707" cy="6285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E65D0D2-61B4-D533-E2E5-B48048582CE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452558" y="6045284"/>
            <a:ext cx="1026544" cy="64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731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Timetable - Blan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A00F225-7A11-3AE1-15A0-A2368AEF864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0815" y="110461"/>
            <a:ext cx="5158023" cy="7687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C3CBD1-2ED7-96A5-B58E-8A5F8960DB3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4804" y="6060023"/>
            <a:ext cx="1892707" cy="6285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5A64628-B6AD-252E-8B52-03629CB060A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452558" y="6045284"/>
            <a:ext cx="1026544" cy="642634"/>
          </a:xfrm>
          <a:prstGeom prst="rect">
            <a:avLst/>
          </a:prstGeom>
        </p:spPr>
      </p:pic>
      <p:sp>
        <p:nvSpPr>
          <p:cNvPr id="7" name="Parallelogram 6">
            <a:extLst>
              <a:ext uri="{FF2B5EF4-FFF2-40B4-BE49-F238E27FC236}">
                <a16:creationId xmlns:a16="http://schemas.microsoft.com/office/drawing/2014/main" id="{0093930A-1D77-5A90-4369-6083A2B18824}"/>
              </a:ext>
            </a:extLst>
          </p:cNvPr>
          <p:cNvSpPr/>
          <p:nvPr userDrawn="1"/>
        </p:nvSpPr>
        <p:spPr>
          <a:xfrm>
            <a:off x="6176114" y="-1"/>
            <a:ext cx="2308667" cy="769557"/>
          </a:xfrm>
          <a:prstGeom prst="parallelogram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920FAA-173B-90E7-DD07-F1600B5689E4}"/>
              </a:ext>
            </a:extLst>
          </p:cNvPr>
          <p:cNvSpPr/>
          <p:nvPr userDrawn="1"/>
        </p:nvSpPr>
        <p:spPr>
          <a:xfrm>
            <a:off x="6659745" y="-1"/>
            <a:ext cx="3247843" cy="768743"/>
          </a:xfrm>
          <a:prstGeom prst="rect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57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imetable - Blan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allelogram 2">
            <a:extLst>
              <a:ext uri="{FF2B5EF4-FFF2-40B4-BE49-F238E27FC236}">
                <a16:creationId xmlns:a16="http://schemas.microsoft.com/office/drawing/2014/main" id="{7F2A709F-C7F4-AF1A-13AB-43DE18D51640}"/>
              </a:ext>
            </a:extLst>
          </p:cNvPr>
          <p:cNvSpPr/>
          <p:nvPr userDrawn="1"/>
        </p:nvSpPr>
        <p:spPr>
          <a:xfrm>
            <a:off x="6176114" y="-1"/>
            <a:ext cx="2308667" cy="769557"/>
          </a:xfrm>
          <a:prstGeom prst="parallelogram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7766CC-6557-A06A-1FBF-3563229C1038}"/>
              </a:ext>
            </a:extLst>
          </p:cNvPr>
          <p:cNvSpPr/>
          <p:nvPr userDrawn="1"/>
        </p:nvSpPr>
        <p:spPr>
          <a:xfrm>
            <a:off x="6659745" y="-1"/>
            <a:ext cx="3247843" cy="768743"/>
          </a:xfrm>
          <a:prstGeom prst="rect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ACA858-3921-AE9F-4E07-CC0640E2F78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0814" y="110461"/>
            <a:ext cx="5158024" cy="76874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7583E67-EE53-04C0-D7F0-039D9944709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4804" y="6060023"/>
            <a:ext cx="1892707" cy="6285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72141D-456C-16DD-E074-0B301D5856C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452558" y="6045284"/>
            <a:ext cx="1026544" cy="64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723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147" y="365126"/>
            <a:ext cx="854529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147" y="1825625"/>
            <a:ext cx="854529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147" y="6356352"/>
            <a:ext cx="22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889" y="6356352"/>
            <a:ext cx="33438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234" y="6356352"/>
            <a:ext cx="22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58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7" r:id="rId2"/>
    <p:sldLayoutId id="2147483828" r:id="rId3"/>
    <p:sldLayoutId id="2147483829" r:id="rId4"/>
    <p:sldLayoutId id="2147483830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1" userDrawn="1">
          <p15:clr>
            <a:srgbClr val="F26B43"/>
          </p15:clr>
        </p15:guide>
        <p15:guide id="3" pos="300" userDrawn="1">
          <p15:clr>
            <a:srgbClr val="F26B43"/>
          </p15:clr>
        </p15:guide>
        <p15:guide id="4" pos="5941" userDrawn="1">
          <p15:clr>
            <a:srgbClr val="F26B43"/>
          </p15:clr>
        </p15:guide>
        <p15:guide id="5" orient="horz" pos="368" userDrawn="1">
          <p15:clr>
            <a:srgbClr val="F26B43"/>
          </p15:clr>
        </p15:guide>
        <p15:guide id="6" orient="horz" pos="3952" userDrawn="1">
          <p15:clr>
            <a:srgbClr val="F26B43"/>
          </p15:clr>
        </p15:guide>
        <p15:guide id="7" pos="540" userDrawn="1">
          <p15:clr>
            <a:srgbClr val="F26B43"/>
          </p15:clr>
        </p15:guide>
        <p15:guide id="8" pos="57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88">
            <a:extLst>
              <a:ext uri="{FF2B5EF4-FFF2-40B4-BE49-F238E27FC236}">
                <a16:creationId xmlns:a16="http://schemas.microsoft.com/office/drawing/2014/main" id="{AE7F75B5-D453-2A66-72BC-4702A0A718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546053"/>
              </p:ext>
            </p:extLst>
          </p:nvPr>
        </p:nvGraphicFramePr>
        <p:xfrm>
          <a:off x="486831" y="999321"/>
          <a:ext cx="9531657" cy="5470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59">
                  <a:extLst>
                    <a:ext uri="{9D8B030D-6E8A-4147-A177-3AD203B41FA5}">
                      <a16:colId xmlns:a16="http://schemas.microsoft.com/office/drawing/2014/main" val="3931795592"/>
                    </a:ext>
                  </a:extLst>
                </a:gridCol>
                <a:gridCol w="607834">
                  <a:extLst>
                    <a:ext uri="{9D8B030D-6E8A-4147-A177-3AD203B41FA5}">
                      <a16:colId xmlns:a16="http://schemas.microsoft.com/office/drawing/2014/main" val="4175436298"/>
                    </a:ext>
                  </a:extLst>
                </a:gridCol>
                <a:gridCol w="1050631">
                  <a:extLst>
                    <a:ext uri="{9D8B030D-6E8A-4147-A177-3AD203B41FA5}">
                      <a16:colId xmlns:a16="http://schemas.microsoft.com/office/drawing/2014/main" val="549530016"/>
                    </a:ext>
                  </a:extLst>
                </a:gridCol>
                <a:gridCol w="569557">
                  <a:extLst>
                    <a:ext uri="{9D8B030D-6E8A-4147-A177-3AD203B41FA5}">
                      <a16:colId xmlns:a16="http://schemas.microsoft.com/office/drawing/2014/main" val="2082185018"/>
                    </a:ext>
                  </a:extLst>
                </a:gridCol>
                <a:gridCol w="1093220">
                  <a:extLst>
                    <a:ext uri="{9D8B030D-6E8A-4147-A177-3AD203B41FA5}">
                      <a16:colId xmlns:a16="http://schemas.microsoft.com/office/drawing/2014/main" val="1583436769"/>
                    </a:ext>
                  </a:extLst>
                </a:gridCol>
                <a:gridCol w="615449">
                  <a:extLst>
                    <a:ext uri="{9D8B030D-6E8A-4147-A177-3AD203B41FA5}">
                      <a16:colId xmlns:a16="http://schemas.microsoft.com/office/drawing/2014/main" val="1000569015"/>
                    </a:ext>
                  </a:extLst>
                </a:gridCol>
                <a:gridCol w="569556">
                  <a:extLst>
                    <a:ext uri="{9D8B030D-6E8A-4147-A177-3AD203B41FA5}">
                      <a16:colId xmlns:a16="http://schemas.microsoft.com/office/drawing/2014/main" val="2716974159"/>
                    </a:ext>
                  </a:extLst>
                </a:gridCol>
                <a:gridCol w="872815">
                  <a:extLst>
                    <a:ext uri="{9D8B030D-6E8A-4147-A177-3AD203B41FA5}">
                      <a16:colId xmlns:a16="http://schemas.microsoft.com/office/drawing/2014/main" val="463164690"/>
                    </a:ext>
                  </a:extLst>
                </a:gridCol>
                <a:gridCol w="835855">
                  <a:extLst>
                    <a:ext uri="{9D8B030D-6E8A-4147-A177-3AD203B41FA5}">
                      <a16:colId xmlns:a16="http://schemas.microsoft.com/office/drawing/2014/main" val="1110524988"/>
                    </a:ext>
                  </a:extLst>
                </a:gridCol>
                <a:gridCol w="556133">
                  <a:extLst>
                    <a:ext uri="{9D8B030D-6E8A-4147-A177-3AD203B41FA5}">
                      <a16:colId xmlns:a16="http://schemas.microsoft.com/office/drawing/2014/main" val="3009262951"/>
                    </a:ext>
                  </a:extLst>
                </a:gridCol>
                <a:gridCol w="1111045">
                  <a:extLst>
                    <a:ext uri="{9D8B030D-6E8A-4147-A177-3AD203B41FA5}">
                      <a16:colId xmlns:a16="http://schemas.microsoft.com/office/drawing/2014/main" val="2403219868"/>
                    </a:ext>
                  </a:extLst>
                </a:gridCol>
                <a:gridCol w="1180603">
                  <a:extLst>
                    <a:ext uri="{9D8B030D-6E8A-4147-A177-3AD203B41FA5}">
                      <a16:colId xmlns:a16="http://schemas.microsoft.com/office/drawing/2014/main" val="2502731158"/>
                    </a:ext>
                  </a:extLst>
                </a:gridCol>
              </a:tblGrid>
              <a:tr h="31526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bg1"/>
                        </a:solidFill>
                        <a:latin typeface="Gobold" panose="020005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SATURDAY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39448"/>
                  </a:ext>
                </a:extLst>
              </a:tr>
              <a:tr h="649656">
                <a:tc row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1" kern="1200" dirty="0">
                          <a:solidFill>
                            <a:schemeClr val="tx1"/>
                          </a:solidFill>
                          <a:effectLst/>
                          <a:latin typeface="IvyEpic" panose="020B0404020101010102" pitchFamily="34" charset="0"/>
                          <a:ea typeface="+mn-ea"/>
                          <a:cs typeface="IvyEpic" panose="020B0404020101010102" pitchFamily="34" charset="0"/>
                        </a:rPr>
                        <a:t>AQUATICS</a:t>
                      </a:r>
                      <a:endParaRPr lang="en-EG" sz="2000" b="1" i="1" dirty="0">
                        <a:solidFill>
                          <a:schemeClr val="tx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6:00am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6.30am-7.15am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Cardio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 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6.30am-7.15am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Aqua Bootcamp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1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10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1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10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62699"/>
                  </a:ext>
                </a:extLst>
              </a:tr>
              <a:tr h="64965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10.00-11.00</a:t>
                      </a: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7:00am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1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10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1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10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515833"/>
                  </a:ext>
                </a:extLst>
              </a:tr>
              <a:tr h="807729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11.00-12.00</a:t>
                      </a:r>
                      <a:endParaRPr lang="en-EG" sz="1600" b="0" i="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8:00am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8:30am – 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38885"/>
                  </a:ext>
                </a:extLst>
              </a:tr>
              <a:tr h="6496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9:00am</a:t>
                      </a:r>
                      <a:endParaRPr lang="en-US" sz="2800" dirty="0"/>
                    </a:p>
                  </a:txBody>
                  <a:tcPr marL="47478" marR="47478" marT="0" marB="0" anchor="ctr"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9:30am – 10:15am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GOswim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9:00am – 12:00pm</a:t>
                      </a: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9:00am – 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9.30am-1.30pm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SCHOOL BOOKING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9:30am – 10:15am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GOswim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9:00am – 12:00pm</a:t>
                      </a: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highlight>
                          <a:srgbClr val="FCB533"/>
                        </a:highlight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</a:rPr>
                        <a:t>9.30am-1.30pm</a:t>
                      </a: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</a:rPr>
                        <a:t>SCHOOL BOOKING</a:t>
                      </a: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9:00am – 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CB533"/>
                        </a:highlight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CB533"/>
                        </a:highlight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9.30am-1.30pm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SCHOOL BOOKING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9:30am – 10:15am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GOswim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9:00am – 12:00pm</a:t>
                      </a: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270176"/>
                  </a:ext>
                </a:extLst>
              </a:tr>
              <a:tr h="64965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10:00am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highlight>
                            <a:srgbClr val="FFFF00"/>
                          </a:highlight>
                        </a:rPr>
                        <a:t>9.30am-1.30pm</a:t>
                      </a:r>
                    </a:p>
                    <a:p>
                      <a:pPr lvl="0" algn="ctr">
                        <a:buNone/>
                      </a:pPr>
                      <a:endParaRPr lang="en-US" sz="900" dirty="0">
                        <a:highlight>
                          <a:srgbClr val="FFFF00"/>
                        </a:highlight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dirty="0">
                          <a:highlight>
                            <a:srgbClr val="FFFF00"/>
                          </a:highlight>
                        </a:rPr>
                        <a:t>SCHOOL BOOKING</a:t>
                      </a:r>
                      <a:endParaRPr lang="en-AU" sz="900" dirty="0">
                        <a:highlight>
                          <a:srgbClr val="FFFF00"/>
                        </a:highlight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highlight>
                            <a:srgbClr val="FFFF00"/>
                          </a:highlight>
                        </a:rPr>
                        <a:t>9.30am-1.30pm</a:t>
                      </a:r>
                    </a:p>
                    <a:p>
                      <a:pPr lvl="0" algn="ctr">
                        <a:buNone/>
                      </a:pPr>
                      <a:endParaRPr lang="en-US" sz="900" dirty="0">
                        <a:highlight>
                          <a:srgbClr val="FFFF00"/>
                        </a:highlight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900" dirty="0">
                          <a:highlight>
                            <a:srgbClr val="FFFF00"/>
                          </a:highlight>
                        </a:rPr>
                        <a:t>SCHOOL BOOKING</a:t>
                      </a:r>
                      <a:endParaRPr lang="en-AU" sz="900" dirty="0">
                        <a:highlight>
                          <a:srgbClr val="FFFF00"/>
                        </a:highlight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dirty="0"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9.30am-1.30pm</a:t>
                      </a:r>
                    </a:p>
                    <a:p>
                      <a:pPr lvl="0" algn="ctr">
                        <a:buNone/>
                      </a:pPr>
                      <a:endParaRPr lang="en-US" sz="800" dirty="0"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800" dirty="0"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BOOKING</a:t>
                      </a:r>
                      <a:endParaRPr lang="en-AU" sz="800" dirty="0"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762708"/>
                  </a:ext>
                </a:extLst>
              </a:tr>
              <a:tr h="64965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11:00am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dirty="0">
                        <a:highlight>
                          <a:srgbClr val="FCB533"/>
                        </a:highlight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449351"/>
                  </a:ext>
                </a:extLst>
              </a:tr>
              <a:tr h="64965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12:00pm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dirty="0">
                        <a:highlight>
                          <a:srgbClr val="FCB533"/>
                        </a:highlight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6085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E5A0B8A-9B24-EF98-7314-604A3B11E777}"/>
              </a:ext>
            </a:extLst>
          </p:cNvPr>
          <p:cNvSpPr txBox="1"/>
          <p:nvPr/>
        </p:nvSpPr>
        <p:spPr>
          <a:xfrm>
            <a:off x="6024841" y="174094"/>
            <a:ext cx="35426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27th October–</a:t>
            </a:r>
            <a:b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November 2025</a:t>
            </a:r>
          </a:p>
        </p:txBody>
      </p:sp>
    </p:spTree>
    <p:extLst>
      <p:ext uri="{BB962C8B-B14F-4D97-AF65-F5344CB8AC3E}">
        <p14:creationId xmlns:p14="http://schemas.microsoft.com/office/powerpoint/2010/main" val="586781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D765C-1BF0-636F-D78A-73EE0DFCB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88">
            <a:extLst>
              <a:ext uri="{FF2B5EF4-FFF2-40B4-BE49-F238E27FC236}">
                <a16:creationId xmlns:a16="http://schemas.microsoft.com/office/drawing/2014/main" id="{065F2410-DA2A-EDEA-21B1-F60B86E297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938801"/>
              </p:ext>
            </p:extLst>
          </p:nvPr>
        </p:nvGraphicFramePr>
        <p:xfrm>
          <a:off x="427114" y="999322"/>
          <a:ext cx="9179002" cy="46751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59">
                  <a:extLst>
                    <a:ext uri="{9D8B030D-6E8A-4147-A177-3AD203B41FA5}">
                      <a16:colId xmlns:a16="http://schemas.microsoft.com/office/drawing/2014/main" val="3931795592"/>
                    </a:ext>
                  </a:extLst>
                </a:gridCol>
                <a:gridCol w="697656">
                  <a:extLst>
                    <a:ext uri="{9D8B030D-6E8A-4147-A177-3AD203B41FA5}">
                      <a16:colId xmlns:a16="http://schemas.microsoft.com/office/drawing/2014/main" val="4175436298"/>
                    </a:ext>
                  </a:extLst>
                </a:gridCol>
                <a:gridCol w="1139639">
                  <a:extLst>
                    <a:ext uri="{9D8B030D-6E8A-4147-A177-3AD203B41FA5}">
                      <a16:colId xmlns:a16="http://schemas.microsoft.com/office/drawing/2014/main" val="549530016"/>
                    </a:ext>
                  </a:extLst>
                </a:gridCol>
                <a:gridCol w="1138588">
                  <a:extLst>
                    <a:ext uri="{9D8B030D-6E8A-4147-A177-3AD203B41FA5}">
                      <a16:colId xmlns:a16="http://schemas.microsoft.com/office/drawing/2014/main" val="1583436769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1000569015"/>
                    </a:ext>
                  </a:extLst>
                </a:gridCol>
                <a:gridCol w="1139113">
                  <a:extLst>
                    <a:ext uri="{9D8B030D-6E8A-4147-A177-3AD203B41FA5}">
                      <a16:colId xmlns:a16="http://schemas.microsoft.com/office/drawing/2014/main" val="463164690"/>
                    </a:ext>
                  </a:extLst>
                </a:gridCol>
                <a:gridCol w="1139114">
                  <a:extLst>
                    <a:ext uri="{9D8B030D-6E8A-4147-A177-3AD203B41FA5}">
                      <a16:colId xmlns:a16="http://schemas.microsoft.com/office/drawing/2014/main" val="1110524988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2403219868"/>
                    </a:ext>
                  </a:extLst>
                </a:gridCol>
                <a:gridCol w="1177709">
                  <a:extLst>
                    <a:ext uri="{9D8B030D-6E8A-4147-A177-3AD203B41FA5}">
                      <a16:colId xmlns:a16="http://schemas.microsoft.com/office/drawing/2014/main" val="2502731158"/>
                    </a:ext>
                  </a:extLst>
                </a:gridCol>
              </a:tblGrid>
              <a:tr h="24905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bg1"/>
                        </a:solidFill>
                        <a:latin typeface="Gobold" panose="020005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SATURDAY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39448"/>
                  </a:ext>
                </a:extLst>
              </a:tr>
              <a:tr h="551546"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1" kern="1200" dirty="0">
                          <a:solidFill>
                            <a:schemeClr val="tx1"/>
                          </a:solidFill>
                          <a:effectLst/>
                          <a:latin typeface="IvyEpic" panose="020B0404020101010102" pitchFamily="34" charset="0"/>
                          <a:ea typeface="+mn-ea"/>
                          <a:cs typeface="IvyEpic" panose="020B0404020101010102" pitchFamily="34" charset="0"/>
                        </a:rPr>
                        <a:t>AQUATICS</a:t>
                      </a:r>
                      <a:endParaRPr lang="en-EG" sz="2000" b="1" i="1" dirty="0">
                        <a:solidFill>
                          <a:schemeClr val="tx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12:00pm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11.45am-12.30pm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 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1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11.45am-12.30pm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 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11.45am-12.30pm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6269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10.00-11.00</a:t>
                      </a: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515833"/>
                  </a:ext>
                </a:extLst>
              </a:tr>
              <a:tr h="2566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4714958"/>
                  </a:ext>
                </a:extLst>
              </a:tr>
              <a:tr h="513226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11.00-12.00</a:t>
                      </a:r>
                      <a:endParaRPr lang="en-EG" sz="1600" b="0" i="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2:00pm</a:t>
                      </a: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38885"/>
                  </a:ext>
                </a:extLst>
              </a:tr>
              <a:tr h="5132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3:00pm</a:t>
                      </a: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highlight>
                          <a:srgbClr val="FCB533"/>
                        </a:highlight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highlight>
                          <a:srgbClr val="FCB533"/>
                        </a:highlight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725700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4:00pm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762708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5:00pm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449351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6:00pm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60850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7:00pm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6.30pm-7.15pm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Cardio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 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6.30pm-7.15pm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Cardio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 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239923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8:00pm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60649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54F6556-6EED-8FBC-A003-FF3DD0389B4B}"/>
              </a:ext>
            </a:extLst>
          </p:cNvPr>
          <p:cNvSpPr txBox="1"/>
          <p:nvPr/>
        </p:nvSpPr>
        <p:spPr>
          <a:xfrm>
            <a:off x="6024841" y="174094"/>
            <a:ext cx="35426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27th October –</a:t>
            </a:r>
            <a:b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079569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EEF2A-8AA6-7D12-F306-67D8A8088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88">
            <a:extLst>
              <a:ext uri="{FF2B5EF4-FFF2-40B4-BE49-F238E27FC236}">
                <a16:creationId xmlns:a16="http://schemas.microsoft.com/office/drawing/2014/main" id="{16F676A1-5150-EE61-EEDE-E031BA8A1C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828998"/>
              </p:ext>
            </p:extLst>
          </p:nvPr>
        </p:nvGraphicFramePr>
        <p:xfrm>
          <a:off x="427114" y="999321"/>
          <a:ext cx="9140405" cy="5140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59">
                  <a:extLst>
                    <a:ext uri="{9D8B030D-6E8A-4147-A177-3AD203B41FA5}">
                      <a16:colId xmlns:a16="http://schemas.microsoft.com/office/drawing/2014/main" val="3931795592"/>
                    </a:ext>
                  </a:extLst>
                </a:gridCol>
                <a:gridCol w="697656">
                  <a:extLst>
                    <a:ext uri="{9D8B030D-6E8A-4147-A177-3AD203B41FA5}">
                      <a16:colId xmlns:a16="http://schemas.microsoft.com/office/drawing/2014/main" val="4175436298"/>
                    </a:ext>
                  </a:extLst>
                </a:gridCol>
                <a:gridCol w="1110142">
                  <a:extLst>
                    <a:ext uri="{9D8B030D-6E8A-4147-A177-3AD203B41FA5}">
                      <a16:colId xmlns:a16="http://schemas.microsoft.com/office/drawing/2014/main" val="549530016"/>
                    </a:ext>
                  </a:extLst>
                </a:gridCol>
                <a:gridCol w="1168085">
                  <a:extLst>
                    <a:ext uri="{9D8B030D-6E8A-4147-A177-3AD203B41FA5}">
                      <a16:colId xmlns:a16="http://schemas.microsoft.com/office/drawing/2014/main" val="1583436769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1000569015"/>
                    </a:ext>
                  </a:extLst>
                </a:gridCol>
                <a:gridCol w="1139113">
                  <a:extLst>
                    <a:ext uri="{9D8B030D-6E8A-4147-A177-3AD203B41FA5}">
                      <a16:colId xmlns:a16="http://schemas.microsoft.com/office/drawing/2014/main" val="463164690"/>
                    </a:ext>
                  </a:extLst>
                </a:gridCol>
                <a:gridCol w="1139114">
                  <a:extLst>
                    <a:ext uri="{9D8B030D-6E8A-4147-A177-3AD203B41FA5}">
                      <a16:colId xmlns:a16="http://schemas.microsoft.com/office/drawing/2014/main" val="1110524988"/>
                    </a:ext>
                  </a:extLst>
                </a:gridCol>
                <a:gridCol w="569556">
                  <a:extLst>
                    <a:ext uri="{9D8B030D-6E8A-4147-A177-3AD203B41FA5}">
                      <a16:colId xmlns:a16="http://schemas.microsoft.com/office/drawing/2014/main" val="2403219868"/>
                    </a:ext>
                  </a:extLst>
                </a:gridCol>
                <a:gridCol w="569556">
                  <a:extLst>
                    <a:ext uri="{9D8B030D-6E8A-4147-A177-3AD203B41FA5}">
                      <a16:colId xmlns:a16="http://schemas.microsoft.com/office/drawing/2014/main" val="3128553850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2502731158"/>
                    </a:ext>
                  </a:extLst>
                </a:gridCol>
              </a:tblGrid>
              <a:tr h="31503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bg1"/>
                        </a:solidFill>
                        <a:latin typeface="Gobold" panose="020005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US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lang="en-US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lang="en-EG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en-US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EG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SATURDAY</a:t>
                      </a:r>
                      <a:endParaRPr lang="en-EG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SUNDAY</a:t>
                      </a:r>
                      <a:endParaRPr lang="en-EG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39448"/>
                  </a:ext>
                </a:extLst>
              </a:tr>
              <a:tr h="649188"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1" kern="1200" dirty="0">
                          <a:solidFill>
                            <a:schemeClr val="tx1"/>
                          </a:solidFill>
                          <a:effectLst/>
                          <a:latin typeface="IvyEpic" panose="020B0404020101010102" pitchFamily="34" charset="0"/>
                          <a:ea typeface="+mn-ea"/>
                          <a:cs typeface="IvyEpic" panose="020B0404020101010102" pitchFamily="34" charset="0"/>
                        </a:rPr>
                        <a:t>AQUATICS</a:t>
                      </a:r>
                      <a:endParaRPr lang="en-EG" sz="2000" b="1" i="1" dirty="0">
                        <a:solidFill>
                          <a:schemeClr val="tx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6:00am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6.15-7.45am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6.16-7.45am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</a:t>
                      </a: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QUAD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 lanes 6.15-7.45am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62699"/>
                  </a:ext>
                </a:extLst>
              </a:tr>
              <a:tr h="64918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10.00-11.00</a:t>
                      </a: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7:00am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7-7.45am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515833"/>
                  </a:ext>
                </a:extLst>
              </a:tr>
              <a:tr h="649189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11.00-12.00</a:t>
                      </a:r>
                      <a:endParaRPr lang="en-EG" sz="1600" b="0" i="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8:00am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38885"/>
                  </a:ext>
                </a:extLst>
              </a:tr>
              <a:tr h="64918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9:00am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Deep Water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 mins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8.30-9.15am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Deep Water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 mins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8.30-9.15am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Deep Water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 mins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8.30-9.15am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8.300am – 12:00pm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823205"/>
                  </a:ext>
                </a:extLst>
              </a:tr>
              <a:tr h="64122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10:00am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SCHOOL BOOKING 2 WIDE LANES 9.30AM-1.30PM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SCHOOL BOOKING 2 WIDE LANES 9.30AM-1.30PM</a:t>
                      </a:r>
                    </a:p>
                    <a:p>
                      <a:pPr lvl="0" algn="ctr">
                        <a:buNone/>
                      </a:pPr>
                      <a:endParaRPr lang="en-AU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SCHOOL BOOKING 2 WIDE LANES 9.30AM-1.30PM</a:t>
                      </a:r>
                    </a:p>
                    <a:p>
                      <a:pPr lvl="0" algn="ctr">
                        <a:buNone/>
                      </a:pP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SCHOOL BOOKING 2 WIDE LANES 9.30AM-1.30PM</a:t>
                      </a:r>
                    </a:p>
                    <a:p>
                      <a:pPr lvl="0" algn="ctr">
                        <a:buNone/>
                      </a:pP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SCHOOL BOOKING 2 WIDE LANES 9.30AM-1.30PM</a:t>
                      </a:r>
                    </a:p>
                    <a:p>
                      <a:pPr lvl="0" algn="ctr">
                        <a:buNone/>
                      </a:pP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2 Lanes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0786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 lanes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292830"/>
                  </a:ext>
                </a:extLst>
              </a:tr>
              <a:tr h="66518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11:00am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9628401"/>
                  </a:ext>
                </a:extLst>
              </a:tr>
              <a:tr h="64918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12:00m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282263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0888ABC-11F6-EDB1-AD11-83B580DCE27C}"/>
              </a:ext>
            </a:extLst>
          </p:cNvPr>
          <p:cNvSpPr txBox="1"/>
          <p:nvPr/>
        </p:nvSpPr>
        <p:spPr>
          <a:xfrm>
            <a:off x="6024841" y="174094"/>
            <a:ext cx="35426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27th September –</a:t>
            </a:r>
            <a:b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November 2025</a:t>
            </a:r>
          </a:p>
        </p:txBody>
      </p:sp>
    </p:spTree>
    <p:extLst>
      <p:ext uri="{BB962C8B-B14F-4D97-AF65-F5344CB8AC3E}">
        <p14:creationId xmlns:p14="http://schemas.microsoft.com/office/powerpoint/2010/main" val="452742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7E482-97ED-A751-4BE0-F71D6434F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88">
            <a:extLst>
              <a:ext uri="{FF2B5EF4-FFF2-40B4-BE49-F238E27FC236}">
                <a16:creationId xmlns:a16="http://schemas.microsoft.com/office/drawing/2014/main" id="{0FF3C364-231E-89DF-3753-3E67764C16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974972"/>
              </p:ext>
            </p:extLst>
          </p:nvPr>
        </p:nvGraphicFramePr>
        <p:xfrm>
          <a:off x="427114" y="999323"/>
          <a:ext cx="9140400" cy="4675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61">
                  <a:extLst>
                    <a:ext uri="{9D8B030D-6E8A-4147-A177-3AD203B41FA5}">
                      <a16:colId xmlns:a16="http://schemas.microsoft.com/office/drawing/2014/main" val="3931795592"/>
                    </a:ext>
                  </a:extLst>
                </a:gridCol>
                <a:gridCol w="686919">
                  <a:extLst>
                    <a:ext uri="{9D8B030D-6E8A-4147-A177-3AD203B41FA5}">
                      <a16:colId xmlns:a16="http://schemas.microsoft.com/office/drawing/2014/main" val="4175436298"/>
                    </a:ext>
                  </a:extLst>
                </a:gridCol>
                <a:gridCol w="580292">
                  <a:extLst>
                    <a:ext uri="{9D8B030D-6E8A-4147-A177-3AD203B41FA5}">
                      <a16:colId xmlns:a16="http://schemas.microsoft.com/office/drawing/2014/main" val="549530016"/>
                    </a:ext>
                  </a:extLst>
                </a:gridCol>
                <a:gridCol w="579914">
                  <a:extLst>
                    <a:ext uri="{9D8B030D-6E8A-4147-A177-3AD203B41FA5}">
                      <a16:colId xmlns:a16="http://schemas.microsoft.com/office/drawing/2014/main" val="401681367"/>
                    </a:ext>
                  </a:extLst>
                </a:gridCol>
                <a:gridCol w="559198">
                  <a:extLst>
                    <a:ext uri="{9D8B030D-6E8A-4147-A177-3AD203B41FA5}">
                      <a16:colId xmlns:a16="http://schemas.microsoft.com/office/drawing/2014/main" val="2104738259"/>
                    </a:ext>
                  </a:extLst>
                </a:gridCol>
                <a:gridCol w="591176">
                  <a:extLst>
                    <a:ext uri="{9D8B030D-6E8A-4147-A177-3AD203B41FA5}">
                      <a16:colId xmlns:a16="http://schemas.microsoft.com/office/drawing/2014/main" val="4245828984"/>
                    </a:ext>
                  </a:extLst>
                </a:gridCol>
                <a:gridCol w="547936">
                  <a:extLst>
                    <a:ext uri="{9D8B030D-6E8A-4147-A177-3AD203B41FA5}">
                      <a16:colId xmlns:a16="http://schemas.microsoft.com/office/drawing/2014/main" val="2197312084"/>
                    </a:ext>
                  </a:extLst>
                </a:gridCol>
                <a:gridCol w="563109">
                  <a:extLst>
                    <a:ext uri="{9D8B030D-6E8A-4147-A177-3AD203B41FA5}">
                      <a16:colId xmlns:a16="http://schemas.microsoft.com/office/drawing/2014/main" val="1252882451"/>
                    </a:ext>
                  </a:extLst>
                </a:gridCol>
                <a:gridCol w="576003">
                  <a:extLst>
                    <a:ext uri="{9D8B030D-6E8A-4147-A177-3AD203B41FA5}">
                      <a16:colId xmlns:a16="http://schemas.microsoft.com/office/drawing/2014/main" val="974161184"/>
                    </a:ext>
                  </a:extLst>
                </a:gridCol>
                <a:gridCol w="569556">
                  <a:extLst>
                    <a:ext uri="{9D8B030D-6E8A-4147-A177-3AD203B41FA5}">
                      <a16:colId xmlns:a16="http://schemas.microsoft.com/office/drawing/2014/main" val="4135688358"/>
                    </a:ext>
                  </a:extLst>
                </a:gridCol>
                <a:gridCol w="1096196">
                  <a:extLst>
                    <a:ext uri="{9D8B030D-6E8A-4147-A177-3AD203B41FA5}">
                      <a16:colId xmlns:a16="http://schemas.microsoft.com/office/drawing/2014/main" val="1110524988"/>
                    </a:ext>
                  </a:extLst>
                </a:gridCol>
                <a:gridCol w="1182028">
                  <a:extLst>
                    <a:ext uri="{9D8B030D-6E8A-4147-A177-3AD203B41FA5}">
                      <a16:colId xmlns:a16="http://schemas.microsoft.com/office/drawing/2014/main" val="2403219868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2502731158"/>
                    </a:ext>
                  </a:extLst>
                </a:gridCol>
              </a:tblGrid>
              <a:tr h="23384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bg1"/>
                        </a:solidFill>
                        <a:latin typeface="Gobold" panose="020005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US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EG" sz="1200" b="1" i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SATURDAY</a:t>
                      </a:r>
                      <a:endParaRPr lang="en-EG" sz="1200" b="1" i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SUNDAY</a:t>
                      </a:r>
                      <a:endParaRPr lang="en-EG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39448"/>
                  </a:ext>
                </a:extLst>
              </a:tr>
              <a:tr h="493477">
                <a:tc row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1" kern="1200" dirty="0">
                          <a:solidFill>
                            <a:schemeClr val="tx1"/>
                          </a:solidFill>
                          <a:effectLst/>
                          <a:latin typeface="IvyEpic" panose="020B0404020101010102" pitchFamily="34" charset="0"/>
                          <a:ea typeface="+mn-ea"/>
                          <a:cs typeface="IvyEpic" panose="020B0404020101010102" pitchFamily="34" charset="0"/>
                        </a:rPr>
                        <a:t>AQUATICS</a:t>
                      </a:r>
                      <a:endParaRPr lang="en-EG" sz="2000" b="1" i="1" dirty="0">
                        <a:solidFill>
                          <a:schemeClr val="tx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12:00pm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62699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10.00-11.00</a:t>
                      </a: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515833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11.00-12.00</a:t>
                      </a:r>
                      <a:endParaRPr lang="en-EG" sz="1600" b="0" i="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2:00pm</a:t>
                      </a: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9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9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9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38885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3:00pm</a:t>
                      </a: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6:30pm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6:30pm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6:30pm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6:30pm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725700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4:00pm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 </a:t>
                      </a: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–</a:t>
                      </a: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3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3.45-6.30pm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4-6pm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 </a:t>
                      </a: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–</a:t>
                      </a: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4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4-5pm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4pm-6pm 2-3 lanes</a:t>
                      </a: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762708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5:00pm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449351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6:00pm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60850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7:00pm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239923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8:00pm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60649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6A361D5-806A-D5F0-5C8C-D869A75B8DC0}"/>
              </a:ext>
            </a:extLst>
          </p:cNvPr>
          <p:cNvSpPr txBox="1"/>
          <p:nvPr/>
        </p:nvSpPr>
        <p:spPr>
          <a:xfrm>
            <a:off x="6024841" y="174094"/>
            <a:ext cx="35426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27th October–</a:t>
            </a:r>
            <a:b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651126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000000"/>
      </a:dk1>
      <a:lt1>
        <a:srgbClr val="FFFFFF"/>
      </a:lt1>
      <a:dk2>
        <a:srgbClr val="1A2C3B"/>
      </a:dk2>
      <a:lt2>
        <a:srgbClr val="F3F3F2"/>
      </a:lt2>
      <a:accent1>
        <a:srgbClr val="FCB533"/>
      </a:accent1>
      <a:accent2>
        <a:srgbClr val="FF7700"/>
      </a:accent2>
      <a:accent3>
        <a:srgbClr val="FF5024"/>
      </a:accent3>
      <a:accent4>
        <a:srgbClr val="22BCF0"/>
      </a:accent4>
      <a:accent5>
        <a:srgbClr val="0B6BB0"/>
      </a:accent5>
      <a:accent6>
        <a:srgbClr val="54D3FF"/>
      </a:accent6>
      <a:hlink>
        <a:srgbClr val="0563C1"/>
      </a:hlink>
      <a:folHlink>
        <a:srgbClr val="001E3C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97F0CF7-DA30-B84E-8138-CF3918E639DE}">
  <we:reference id="wa200001396" version="2.1.6.0" store="en-US" storeType="OMEX"/>
  <we:alternateReferences>
    <we:reference id="WA200001396" version="2.1.6.0" store="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7dad39d-2355-46ad-8afa-e2cd02f7ef5d">
      <Terms xmlns="http://schemas.microsoft.com/office/infopath/2007/PartnerControls"/>
    </lcf76f155ced4ddcb4097134ff3c332f>
    <TaxCatchAll xmlns="0630dfe1-ad7c-4c30-9396-952ffa011e7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F45AD3F5B23F4B8710ED7113026E11" ma:contentTypeVersion="20" ma:contentTypeDescription="Create a new document." ma:contentTypeScope="" ma:versionID="7380bbd6749c90ad5f1a4f37cb69800c">
  <xsd:schema xmlns:xsd="http://www.w3.org/2001/XMLSchema" xmlns:xs="http://www.w3.org/2001/XMLSchema" xmlns:p="http://schemas.microsoft.com/office/2006/metadata/properties" xmlns:ns2="e7dad39d-2355-46ad-8afa-e2cd02f7ef5d" xmlns:ns3="0630dfe1-ad7c-4c30-9396-952ffa011e71" targetNamespace="http://schemas.microsoft.com/office/2006/metadata/properties" ma:root="true" ma:fieldsID="c352e0634a98efd59223b37bc63342eb" ns2:_="" ns3:_="">
    <xsd:import namespace="e7dad39d-2355-46ad-8afa-e2cd02f7ef5d"/>
    <xsd:import namespace="0630dfe1-ad7c-4c30-9396-952ffa011e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dad39d-2355-46ad-8afa-e2cd02f7ef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7bd47d9-0f78-472f-babc-21715ce7a7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0dfe1-ad7c-4c30-9396-952ffa011e7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012f8be-78c1-485a-890d-efb79447ca6f}" ma:internalName="TaxCatchAll" ma:showField="CatchAllData" ma:web="0630dfe1-ad7c-4c30-9396-952ffa011e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368577-C8EC-4A9E-B1D9-D38D5B24DE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6FDD365-61D7-42ED-B795-66950E29CBD6}">
  <ds:schemaRefs>
    <ds:schemaRef ds:uri="http://schemas.openxmlformats.org/package/2006/metadata/core-properties"/>
    <ds:schemaRef ds:uri="http://schemas.microsoft.com/office/2006/documentManagement/types"/>
    <ds:schemaRef ds:uri="e7dad39d-2355-46ad-8afa-e2cd02f7ef5d"/>
    <ds:schemaRef ds:uri="http://www.w3.org/XML/1998/namespace"/>
    <ds:schemaRef ds:uri="http://purl.org/dc/elements/1.1/"/>
    <ds:schemaRef ds:uri="http://purl.org/dc/terms/"/>
    <ds:schemaRef ds:uri="http://purl.org/dc/dcmitype/"/>
    <ds:schemaRef ds:uri="http://schemas.microsoft.com/office/infopath/2007/PartnerControls"/>
    <ds:schemaRef ds:uri="0630dfe1-ad7c-4c30-9396-952ffa011e71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4D12D71-9AFF-46AC-94FF-6B4D62BA3D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dad39d-2355-46ad-8afa-e2cd02f7ef5d"/>
    <ds:schemaRef ds:uri="0630dfe1-ad7c-4c30-9396-952ffa011e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165135</TotalTime>
  <Words>350</Words>
  <Application>Microsoft Office PowerPoint</Application>
  <PresentationFormat>Custom</PresentationFormat>
  <Paragraphs>318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IvyEpic</vt:lpstr>
      <vt:lpstr>Calibri Light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plan</dc:title>
  <dc:subject/>
  <dc:creator>momen elshamy</dc:creator>
  <cp:keywords/>
  <dc:description/>
  <cp:lastModifiedBy>Lynda De Palma</cp:lastModifiedBy>
  <cp:revision>2900</cp:revision>
  <cp:lastPrinted>2025-10-13T00:34:18Z</cp:lastPrinted>
  <dcterms:created xsi:type="dcterms:W3CDTF">2019-01-30T07:02:36Z</dcterms:created>
  <dcterms:modified xsi:type="dcterms:W3CDTF">2025-10-26T21:14:19Z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0x01010072F45AD3F5B23F4B8710ED7113026E11</vt:lpwstr>
  </property>
  <property fmtid="{D5CDD505-2E9C-101B-9397-08002B2CF9AE}" pid="3" name="MediaServiceImageTags">
    <vt:lpwstr/>
  </property>
</Properties>
</file>